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  <p:sldId id="274" r:id="rId16"/>
    <p:sldId id="275" r:id="rId17"/>
    <p:sldId id="276" r:id="rId18"/>
    <p:sldId id="271" r:id="rId19"/>
    <p:sldId id="270" r:id="rId20"/>
    <p:sldId id="277" r:id="rId21"/>
    <p:sldId id="273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42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3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3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3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56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1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9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3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2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6600" dirty="0"/>
              <a:t>The history of water</a:t>
            </a:r>
            <a:br>
              <a:rPr lang="en-CA" sz="6600" dirty="0"/>
            </a:br>
            <a:r>
              <a:rPr lang="en-CA" sz="6600" dirty="0"/>
              <a:t>fluoridation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274" y="5469835"/>
            <a:ext cx="8767860" cy="1388165"/>
          </a:xfrm>
        </p:spPr>
        <p:txBody>
          <a:bodyPr>
            <a:normAutofit/>
          </a:bodyPr>
          <a:lstStyle/>
          <a:p>
            <a:r>
              <a:rPr lang="en-CA" sz="2800" dirty="0"/>
              <a:t>Janie Coulombe</a:t>
            </a:r>
          </a:p>
        </p:txBody>
      </p:sp>
    </p:spTree>
    <p:extLst>
      <p:ext uri="{BB962C8B-B14F-4D97-AF65-F5344CB8AC3E}">
        <p14:creationId xmlns:p14="http://schemas.microsoft.com/office/powerpoint/2010/main" val="390474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3953" y="1991360"/>
            <a:ext cx="11133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Pilots studies started in 1945 in New York, Michigan, Ontario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In Newburg, some complaints from citizen – stopped after the citizens knew that the treatment had not started yet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All reports showed improvements in Newburg and lack of improvement in Kingston (control)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At the same time, pediatric study (Kingston being the control) – after 10 years, no major issue or difference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3953" y="6350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Benefits of fluoride on dental health</a:t>
            </a:r>
          </a:p>
        </p:txBody>
      </p:sp>
    </p:spTree>
    <p:extLst>
      <p:ext uri="{BB962C8B-B14F-4D97-AF65-F5344CB8AC3E}">
        <p14:creationId xmlns:p14="http://schemas.microsoft.com/office/powerpoint/2010/main" val="327117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N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5" y="1188013"/>
            <a:ext cx="10464844" cy="494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8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2374409" y="897503"/>
            <a:ext cx="7175829" cy="52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1148" y="2921471"/>
            <a:ext cx="9875520" cy="1356360"/>
          </a:xfrm>
        </p:spPr>
        <p:txBody>
          <a:bodyPr/>
          <a:lstStyle/>
          <a:p>
            <a:r>
              <a:rPr lang="en-CA" dirty="0"/>
              <a:t>And since then…</a:t>
            </a:r>
          </a:p>
        </p:txBody>
      </p:sp>
      <p:pic>
        <p:nvPicPr>
          <p:cNvPr id="2050" name="Picture 2" descr="Résultats de recherche d'images pour « clock picture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28" y="990918"/>
            <a:ext cx="2679853" cy="267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594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29" y="729424"/>
            <a:ext cx="9875520" cy="1356360"/>
          </a:xfrm>
        </p:spPr>
        <p:txBody>
          <a:bodyPr/>
          <a:lstStyle/>
          <a:p>
            <a:r>
              <a:rPr lang="en-CA" dirty="0"/>
              <a:t>In relation with the social</a:t>
            </a:r>
            <a:br>
              <a:rPr lang="en-CA" dirty="0"/>
            </a:br>
            <a:r>
              <a:rPr lang="en-CA" dirty="0"/>
              <a:t> status (1991)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680" y="612584"/>
            <a:ext cx="4378855" cy="36399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7029" y="2622614"/>
            <a:ext cx="45223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NHS dental surveys in 5 years old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1991 census – electoral wards in </a:t>
            </a:r>
          </a:p>
          <a:p>
            <a:r>
              <a:rPr lang="en-CA" dirty="0"/>
              <a:t>      Hartlepool, Newcastle and North Tyneside </a:t>
            </a:r>
          </a:p>
          <a:p>
            <a:r>
              <a:rPr lang="en-CA" dirty="0"/>
              <a:t>      (Fluoridated), and Salford, Trafford (Non)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N=10,004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Ward tooth decay score vs </a:t>
            </a:r>
            <a:r>
              <a:rPr lang="en-CA" dirty="0" err="1"/>
              <a:t>Jarman</a:t>
            </a:r>
            <a:r>
              <a:rPr lang="en-CA" dirty="0"/>
              <a:t> score</a:t>
            </a:r>
          </a:p>
          <a:p>
            <a:r>
              <a:rPr lang="en-CA" dirty="0"/>
              <a:t>      (underprivileged area score)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295" y="4369347"/>
            <a:ext cx="5984240" cy="185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977" y="345650"/>
            <a:ext cx="9875520" cy="1356360"/>
          </a:xfrm>
        </p:spPr>
        <p:txBody>
          <a:bodyPr/>
          <a:lstStyle/>
          <a:p>
            <a:r>
              <a:rPr lang="en-CA" dirty="0"/>
              <a:t>CMAJ – Canada (past and present)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946" y="1437095"/>
            <a:ext cx="8155896" cy="48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1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939" y="897902"/>
            <a:ext cx="11064711" cy="5088117"/>
          </a:xfrm>
        </p:spPr>
        <p:txBody>
          <a:bodyPr>
            <a:normAutofit/>
          </a:bodyPr>
          <a:lstStyle/>
          <a:p>
            <a:r>
              <a:rPr lang="en-CA" dirty="0"/>
              <a:t>Dental disease is the number one chronic disease in children, in North America</a:t>
            </a:r>
          </a:p>
          <a:p>
            <a:r>
              <a:rPr lang="en-CA" dirty="0"/>
              <a:t>Research continues to show that fluoride reduces tooth decay (20 to 40%)</a:t>
            </a:r>
          </a:p>
          <a:p>
            <a:r>
              <a:rPr lang="en-CA" dirty="0"/>
              <a:t>Advantage is, it benefits everyone regardless of age, socioeconomic status, education or employment </a:t>
            </a:r>
          </a:p>
          <a:p>
            <a:r>
              <a:rPr lang="en-CA" dirty="0"/>
              <a:t>A panel of specialists concluded that 0.7 PPM would be enough</a:t>
            </a:r>
          </a:p>
          <a:p>
            <a:pPr marL="45720" indent="0">
              <a:buNone/>
            </a:pPr>
            <a:endParaRPr lang="en-CA" dirty="0"/>
          </a:p>
          <a:p>
            <a:pPr marL="45720" indent="0">
              <a:buNone/>
            </a:pPr>
            <a:r>
              <a:rPr lang="en-CA" dirty="0"/>
              <a:t>On the other side:</a:t>
            </a:r>
          </a:p>
          <a:p>
            <a:r>
              <a:rPr lang="en-CA" dirty="0"/>
              <a:t>Cost of water fluoridation</a:t>
            </a:r>
          </a:p>
          <a:p>
            <a:r>
              <a:rPr lang="en-CA" dirty="0"/>
              <a:t>Environmental pollution</a:t>
            </a:r>
          </a:p>
          <a:p>
            <a:r>
              <a:rPr lang="en-CA" dirty="0"/>
              <a:t>Health risks</a:t>
            </a:r>
          </a:p>
          <a:p>
            <a:r>
              <a:rPr lang="en-CA" dirty="0"/>
              <a:t>Infringement on human rights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14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15" y="1458554"/>
            <a:ext cx="8097625" cy="43609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5477" y="433318"/>
            <a:ext cx="236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/>
              <a:t>As of 2008…</a:t>
            </a:r>
          </a:p>
        </p:txBody>
      </p:sp>
    </p:spTree>
    <p:extLst>
      <p:ext uri="{BB962C8B-B14F-4D97-AF65-F5344CB8AC3E}">
        <p14:creationId xmlns:p14="http://schemas.microsoft.com/office/powerpoint/2010/main" val="653715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76" y="590746"/>
            <a:ext cx="9875520" cy="1356360"/>
          </a:xfrm>
        </p:spPr>
        <p:txBody>
          <a:bodyPr/>
          <a:lstStyle/>
          <a:p>
            <a:r>
              <a:rPr lang="en-CA" dirty="0"/>
              <a:t>In Quebec, the debate is still raging (2013)</a:t>
            </a:r>
          </a:p>
        </p:txBody>
      </p:sp>
      <p:sp>
        <p:nvSpPr>
          <p:cNvPr id="4" name="Rectangle 3"/>
          <p:cNvSpPr/>
          <p:nvPr/>
        </p:nvSpPr>
        <p:spPr>
          <a:xfrm>
            <a:off x="718794" y="2217604"/>
            <a:ext cx="11133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As of 2013, only 8 cities across Quebec treat their water with Fluoride – Quebec’s public health authority is recommending that fluoride be used at a higher penetration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Citizen are divided, some of them would prefer to have the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Lobby groups such as “Eau Secours” believe that it poses health and environmental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This is a continuous debate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991796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CMAJ – Study in Ireland (2014)</a:t>
            </a:r>
          </a:p>
        </p:txBody>
      </p:sp>
      <p:sp>
        <p:nvSpPr>
          <p:cNvPr id="4" name="Rectangle 3"/>
          <p:cNvSpPr/>
          <p:nvPr/>
        </p:nvSpPr>
        <p:spPr>
          <a:xfrm>
            <a:off x="633953" y="1991360"/>
            <a:ext cx="1113305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Extensive review of water fluoridation (they started adding fluoride in 1964)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To assess safety and effectiveness of water fluoridation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Critics draw links between health issues and water fluoridation + they don’t have a “choice”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/>
              <a:t>Lower </a:t>
            </a:r>
            <a:r>
              <a:rPr lang="en-CA" sz="2400" dirty="0"/>
              <a:t>IQ in </a:t>
            </a:r>
            <a:r>
              <a:rPr lang="en-CA" sz="2400"/>
              <a:t>fluoride-exposed children?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49083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40557" y="1733276"/>
            <a:ext cx="10897385" cy="455628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altLang="en-US" sz="4000" dirty="0">
                <a:solidFill>
                  <a:schemeClr val="tx1"/>
                </a:solidFill>
              </a:rPr>
              <a:t>Two stories unfolded over more than 50 years:</a:t>
            </a:r>
            <a:endParaRPr lang="en-CA" sz="4000" dirty="0">
              <a:solidFill>
                <a:schemeClr val="tx1"/>
              </a:solidFill>
            </a:endParaRPr>
          </a:p>
          <a:p>
            <a:r>
              <a:rPr lang="en-CA" sz="3600" dirty="0">
                <a:solidFill>
                  <a:schemeClr val="tx1"/>
                </a:solidFill>
              </a:rPr>
              <a:t> </a:t>
            </a:r>
            <a:r>
              <a:rPr lang="en-CA" sz="3600" b="1" dirty="0">
                <a:solidFill>
                  <a:schemeClr val="tx1"/>
                </a:solidFill>
              </a:rPr>
              <a:t>Harmful effects </a:t>
            </a:r>
            <a:r>
              <a:rPr lang="en-CA" sz="3600" dirty="0">
                <a:solidFill>
                  <a:schemeClr val="tx1"/>
                </a:solidFill>
              </a:rPr>
              <a:t>of fluoride in large doses</a:t>
            </a:r>
          </a:p>
          <a:p>
            <a:r>
              <a:rPr lang="en-CA" sz="3600" dirty="0">
                <a:solidFill>
                  <a:schemeClr val="tx1"/>
                </a:solidFill>
              </a:rPr>
              <a:t> Dental </a:t>
            </a:r>
            <a:r>
              <a:rPr lang="en-CA" sz="3600" b="1" dirty="0">
                <a:solidFill>
                  <a:schemeClr val="tx1"/>
                </a:solidFill>
              </a:rPr>
              <a:t>benefits</a:t>
            </a:r>
            <a:r>
              <a:rPr lang="en-CA" sz="3600" dirty="0">
                <a:solidFill>
                  <a:schemeClr val="tx1"/>
                </a:solidFill>
              </a:rPr>
              <a:t> from small doses</a:t>
            </a:r>
          </a:p>
          <a:p>
            <a:endParaRPr lang="en-CA" dirty="0"/>
          </a:p>
        </p:txBody>
      </p:sp>
      <p:pic>
        <p:nvPicPr>
          <p:cNvPr id="2050" name="Picture 2" descr="Résultats de recherche d'images pour « history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98" y="3622039"/>
            <a:ext cx="2361882" cy="23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62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91" y="232738"/>
            <a:ext cx="9875520" cy="1356360"/>
          </a:xfrm>
        </p:spPr>
        <p:txBody>
          <a:bodyPr>
            <a:normAutofit/>
          </a:bodyPr>
          <a:lstStyle/>
          <a:p>
            <a:r>
              <a:rPr lang="en-CA" sz="3200" dirty="0"/>
              <a:t>And according to a Youtub-er, benefits are due to…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71" y="1487498"/>
            <a:ext cx="6380270" cy="3588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653" y="3373120"/>
            <a:ext cx="5251059" cy="293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74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513" y="2715706"/>
            <a:ext cx="10499104" cy="4038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CA" sz="2800" b="1" dirty="0"/>
              <a:t>The Center for Disease Control and prevention (</a:t>
            </a:r>
            <a:r>
              <a:rPr lang="fr-CA" sz="2800" b="1" dirty="0"/>
              <a:t>CDC) calls it one of the 10 great public health achievements of the 20th </a:t>
            </a:r>
            <a:r>
              <a:rPr lang="fr-CA" sz="2800" b="1" dirty="0" err="1"/>
              <a:t>century</a:t>
            </a:r>
            <a:endParaRPr lang="en-CA" sz="2800" b="1" dirty="0"/>
          </a:p>
        </p:txBody>
      </p:sp>
      <p:pic>
        <p:nvPicPr>
          <p:cNvPr id="1026" name="Picture 2" descr="Résultats de recherche d'images pour « achievement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319" y="4124960"/>
            <a:ext cx="4529500" cy="248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504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671061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CA" sz="3200" dirty="0"/>
          </a:p>
          <a:p>
            <a:pPr marL="45720" indent="0" algn="r">
              <a:buNone/>
            </a:pPr>
            <a:r>
              <a:rPr lang="en-CA" sz="5400" b="1" dirty="0"/>
              <a:t>THE END</a:t>
            </a:r>
          </a:p>
          <a:p>
            <a:pPr marL="45720" indent="0">
              <a:buNone/>
            </a:pPr>
            <a:endParaRPr lang="en-CA" sz="3200" dirty="0"/>
          </a:p>
          <a:p>
            <a:pPr marL="45720" indent="0">
              <a:buNone/>
            </a:pPr>
            <a:r>
              <a:rPr lang="en-CA" sz="3200" dirty="0"/>
              <a:t>		Thank you!</a:t>
            </a:r>
          </a:p>
        </p:txBody>
      </p:sp>
      <p:pic>
        <p:nvPicPr>
          <p:cNvPr id="1028" name="Picture 4" descr="Résultats de recherche d'images pour « cheers glass water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08" y="1029096"/>
            <a:ext cx="4119562" cy="232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4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58" y="590747"/>
            <a:ext cx="9875520" cy="1356360"/>
          </a:xfrm>
        </p:spPr>
        <p:txBody>
          <a:bodyPr/>
          <a:lstStyle/>
          <a:p>
            <a:r>
              <a:rPr lang="en-CA" dirty="0"/>
              <a:t>The first findings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0258" y="2163924"/>
            <a:ext cx="8670303" cy="405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First important mention of the fluorosis occurred in 1902 in El Paso County, Colorado by </a:t>
            </a:r>
            <a:r>
              <a:rPr lang="en-US" altLang="en-US" sz="2400" b="1" dirty="0"/>
              <a:t>Frederick S. McKay,</a:t>
            </a:r>
            <a:r>
              <a:rPr lang="en-US" altLang="en-US" sz="2400" dirty="0"/>
              <a:t> dentist</a:t>
            </a:r>
            <a:endParaRPr lang="en-US" altLang="en-US" sz="2400" b="1" dirty="0"/>
          </a:p>
          <a:p>
            <a:endParaRPr lang="en-US" altLang="en-US" sz="500" dirty="0"/>
          </a:p>
          <a:p>
            <a:r>
              <a:rPr lang="en-US" altLang="en-US" sz="2400" dirty="0"/>
              <a:t>McKay gave systematic attention to the mottling and brown staining he found on the teeth of many of his patients and hypothesized it’s due to </a:t>
            </a:r>
            <a:r>
              <a:rPr lang="en-US" altLang="en-US" sz="2400" b="1" dirty="0"/>
              <a:t>water supply</a:t>
            </a:r>
          </a:p>
          <a:p>
            <a:endParaRPr lang="en-US" altLang="en-US" sz="600" dirty="0"/>
          </a:p>
          <a:p>
            <a:r>
              <a:rPr lang="en-US" altLang="en-US" sz="2400" dirty="0"/>
              <a:t>By 1908 McKay studied enough cases + interested enough colleagues to invite </a:t>
            </a:r>
            <a:r>
              <a:rPr lang="en-US" altLang="en-US" sz="2400" b="1" dirty="0"/>
              <a:t>Dr. G. V. Black</a:t>
            </a:r>
            <a:r>
              <a:rPr lang="en-US" altLang="en-US" sz="2400" dirty="0"/>
              <a:t>, Dean of Northwestern University Dental School</a:t>
            </a:r>
          </a:p>
          <a:p>
            <a:endParaRPr lang="en-CA" dirty="0"/>
          </a:p>
        </p:txBody>
      </p:sp>
      <p:pic>
        <p:nvPicPr>
          <p:cNvPr id="1026" name="Picture 2" descr="Résultats de recherche d'images pour « frederick s mckay dentist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561" y="1030874"/>
            <a:ext cx="2181264" cy="218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s de recherche d'images pour « doctor g. v. black dean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561" y="3710108"/>
            <a:ext cx="2181266" cy="215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0258" y="590747"/>
            <a:ext cx="9875520" cy="1356360"/>
          </a:xfrm>
        </p:spPr>
        <p:txBody>
          <a:bodyPr/>
          <a:lstStyle/>
          <a:p>
            <a:r>
              <a:rPr lang="en-CA" dirty="0"/>
              <a:t>Harmful effects of fluoride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0258" y="1834681"/>
            <a:ext cx="10555664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Black’s visit gained national attention to the phenomenon and afterwards, many cases were reported from other parts of the country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The name “</a:t>
            </a:r>
            <a:r>
              <a:rPr lang="en-US" altLang="en-US" sz="2400" b="1" dirty="0"/>
              <a:t>Colorado brown stain</a:t>
            </a:r>
            <a:r>
              <a:rPr lang="en-US" altLang="en-US" sz="2400" dirty="0"/>
              <a:t>” eventually gave way to that of mottled enamel and the process soon became associated with communal water supplies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Other stories - Kids in Idaho (1916), citizens of south Dakota (1925)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410" y="4482782"/>
            <a:ext cx="2485390" cy="171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7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4461" y="1885361"/>
            <a:ext cx="11123629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Studies initiated in 1928 in Bauxite, Arkansas, led to the final discovery that </a:t>
            </a:r>
            <a:r>
              <a:rPr lang="en-US" altLang="en-US" sz="2400" b="1" dirty="0"/>
              <a:t>mottled enamel was associated with fluoride in water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An exceptionally </a:t>
            </a:r>
            <a:r>
              <a:rPr lang="en-US" altLang="en-US" sz="2400" b="1" dirty="0"/>
              <a:t>high incidence </a:t>
            </a:r>
            <a:r>
              <a:rPr lang="en-US" altLang="en-US" sz="2400" dirty="0"/>
              <a:t>of mottling occurred in Bauxite - action upon the problem was more far-reaching than usually because of presence of a </a:t>
            </a:r>
            <a:r>
              <a:rPr lang="en-US" altLang="en-US" sz="2400" b="1" dirty="0"/>
              <a:t>plant of Republic Mining and Manufacturing Company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Samples of Bauxite water eventually came to the laboratory of H. V. Churchill, chief chemist for Alcoa, who initiated spectrographic study - </a:t>
            </a:r>
            <a:r>
              <a:rPr lang="en-US" altLang="en-US" sz="2400" b="1" dirty="0"/>
              <a:t>13.7 parts per million </a:t>
            </a:r>
            <a:r>
              <a:rPr lang="en-US" altLang="en-US" sz="2400" dirty="0"/>
              <a:t>of fluoride found in the Bauxite water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McKay was notified in </a:t>
            </a:r>
            <a:r>
              <a:rPr lang="en-US" altLang="en-US" sz="2400" b="1" dirty="0"/>
              <a:t>1931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0258" y="590747"/>
            <a:ext cx="9875520" cy="1356360"/>
          </a:xfrm>
        </p:spPr>
        <p:txBody>
          <a:bodyPr/>
          <a:lstStyle/>
          <a:p>
            <a:r>
              <a:rPr lang="en-CA" dirty="0"/>
              <a:t>Harmful effects of fluoride</a:t>
            </a:r>
          </a:p>
        </p:txBody>
      </p:sp>
    </p:spTree>
    <p:extLst>
      <p:ext uri="{BB962C8B-B14F-4D97-AF65-F5344CB8AC3E}">
        <p14:creationId xmlns:p14="http://schemas.microsoft.com/office/powerpoint/2010/main" val="75654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0258" y="2496533"/>
            <a:ext cx="10925667" cy="275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McKay arranged for reanalysis of the water supplies in Britton, South Dakota, Oakley, Idaho, and elsewhere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Subsequent rechecking in many parts of the United States soon developed a </a:t>
            </a:r>
            <a:r>
              <a:rPr lang="en-US" altLang="en-US" sz="2400" b="1" dirty="0"/>
              <a:t>striking correlation </a:t>
            </a:r>
            <a:r>
              <a:rPr lang="en-US" altLang="en-US" sz="2400" dirty="0"/>
              <a:t>between mottled enamel and a fluoride content of public water ranging from </a:t>
            </a:r>
            <a:r>
              <a:rPr lang="en-US" altLang="en-US" sz="2400" b="1" dirty="0"/>
              <a:t>2 to 13 parts per million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At the same time Smiths in Arizona and </a:t>
            </a:r>
            <a:r>
              <a:rPr lang="en-US" altLang="en-US" sz="2400" dirty="0" err="1"/>
              <a:t>Velu</a:t>
            </a:r>
            <a:r>
              <a:rPr lang="en-US" altLang="en-US" sz="2400" dirty="0"/>
              <a:t> in France made similar connection between mottled enamel and fluoride, but this didn’t spark as much interest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0258" y="836616"/>
            <a:ext cx="9875520" cy="1356360"/>
          </a:xfrm>
        </p:spPr>
        <p:txBody>
          <a:bodyPr/>
          <a:lstStyle/>
          <a:p>
            <a:r>
              <a:rPr lang="en-CA" dirty="0"/>
              <a:t>Harmful effects of fluoride</a:t>
            </a:r>
          </a:p>
        </p:txBody>
      </p:sp>
      <p:pic>
        <p:nvPicPr>
          <p:cNvPr id="5" name="Picture 2" descr="Résultats de recherche d'images pour « fluoride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467" y="678588"/>
            <a:ext cx="1660941" cy="15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45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33953" y="1030364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Benefits of fluoride on dental health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953" y="2705738"/>
            <a:ext cx="107182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The coexistence of </a:t>
            </a:r>
            <a:r>
              <a:rPr lang="en-US" altLang="en-US" sz="2400" b="1" dirty="0"/>
              <a:t>low dental caries </a:t>
            </a:r>
            <a:r>
              <a:rPr lang="en-US" altLang="en-US" sz="2400" dirty="0"/>
              <a:t>and mottled enamel had excited comment from McKay, even in the early years of his investigation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After the discovery that fluoride correlated with mottled enamel in 1931, several other investigations also noted this inverse relation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1941-42. Dean HT reported on examination of 7,257 continuous-residence white children of 21 cities with differing amounts of fluorides in their community waters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833" y="667380"/>
            <a:ext cx="1891279" cy="17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4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33953" y="6350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Benefits of fluoride on dental health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953" y="2243825"/>
            <a:ext cx="10718276" cy="311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Studies established: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Children 12-14 who have continuously used water with an optimal fluoride concentration have, in general about </a:t>
            </a:r>
            <a:r>
              <a:rPr lang="en-US" altLang="en-US" sz="2400" b="1" dirty="0"/>
              <a:t>two-thirds less dental decay</a:t>
            </a:r>
            <a:r>
              <a:rPr lang="en-US" altLang="en-US" sz="2400" dirty="0"/>
              <a:t> than children who used fluoride-free drinking water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600"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Lessened amount of dental caries follows the use of a domestic water containing as low as </a:t>
            </a:r>
            <a:r>
              <a:rPr lang="en-US" altLang="en-US" sz="2400" b="1" dirty="0"/>
              <a:t>1.0 ppm of fluoride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3877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385332" y="1236148"/>
            <a:ext cx="5228832" cy="442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624" y="1190857"/>
            <a:ext cx="5380736" cy="445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9949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244</TotalTime>
  <Words>867</Words>
  <Application>Microsoft Office PowerPoint</Application>
  <PresentationFormat>Widescreen</PresentationFormat>
  <Paragraphs>101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Corbel</vt:lpstr>
      <vt:lpstr>Basis</vt:lpstr>
      <vt:lpstr>The history of water fluoridation</vt:lpstr>
      <vt:lpstr>PowerPoint Presentation</vt:lpstr>
      <vt:lpstr>The first findings</vt:lpstr>
      <vt:lpstr>Harmful effects of fluoride</vt:lpstr>
      <vt:lpstr>Harmful effects of fluoride</vt:lpstr>
      <vt:lpstr>Harmful effects of fluoride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since then…</vt:lpstr>
      <vt:lpstr>In relation with the social  status (1991)</vt:lpstr>
      <vt:lpstr>CMAJ – Canada (past and present) </vt:lpstr>
      <vt:lpstr>PowerPoint Presentation</vt:lpstr>
      <vt:lpstr>PowerPoint Presentation</vt:lpstr>
      <vt:lpstr>In Quebec, the debate is still raging (2013)</vt:lpstr>
      <vt:lpstr>CMAJ – Study in Ireland (2014)</vt:lpstr>
      <vt:lpstr>And according to a Youtub-er, benefits are due to…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water fluoridation</dc:title>
  <dc:creator>janie coulombe</dc:creator>
  <cp:lastModifiedBy>janie coulombe</cp:lastModifiedBy>
  <cp:revision>35</cp:revision>
  <dcterms:created xsi:type="dcterms:W3CDTF">2016-11-29T22:10:15Z</dcterms:created>
  <dcterms:modified xsi:type="dcterms:W3CDTF">2016-12-01T15:06:07Z</dcterms:modified>
</cp:coreProperties>
</file>